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6858000" cy="9906000" type="A4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yst layou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yst layou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9" autoAdjust="0"/>
    <p:restoredTop sz="94660"/>
  </p:normalViewPr>
  <p:slideViewPr>
    <p:cSldViewPr showGuides="1">
      <p:cViewPr varScale="1">
        <p:scale>
          <a:sx n="56" d="100"/>
          <a:sy n="56" d="100"/>
        </p:scale>
        <p:origin x="-2592" y="-101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E010D-49DB-49A3-9A90-52179DD3CBCE}" type="datetimeFigureOut">
              <a:rPr lang="da-DK" smtClean="0"/>
              <a:t>16-10-2017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5E93D-02B4-41A4-A6F2-87B440E4721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01691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E010D-49DB-49A3-9A90-52179DD3CBCE}" type="datetimeFigureOut">
              <a:rPr lang="da-DK" smtClean="0"/>
              <a:t>16-10-2017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5E93D-02B4-41A4-A6F2-87B440E4721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01198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E010D-49DB-49A3-9A90-52179DD3CBCE}" type="datetimeFigureOut">
              <a:rPr lang="da-DK" smtClean="0"/>
              <a:t>16-10-2017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5E93D-02B4-41A4-A6F2-87B440E4721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615148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E010D-49DB-49A3-9A90-52179DD3CBCE}" type="datetimeFigureOut">
              <a:rPr lang="da-DK" smtClean="0"/>
              <a:t>16-10-2017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5E93D-02B4-41A4-A6F2-87B440E4721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38504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E010D-49DB-49A3-9A90-52179DD3CBCE}" type="datetimeFigureOut">
              <a:rPr lang="da-DK" smtClean="0"/>
              <a:t>16-10-2017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5E93D-02B4-41A4-A6F2-87B440E4721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15908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E010D-49DB-49A3-9A90-52179DD3CBCE}" type="datetimeFigureOut">
              <a:rPr lang="da-DK" smtClean="0"/>
              <a:t>16-10-2017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5E93D-02B4-41A4-A6F2-87B440E4721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83104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E010D-49DB-49A3-9A90-52179DD3CBCE}" type="datetimeFigureOut">
              <a:rPr lang="da-DK" smtClean="0"/>
              <a:t>16-10-2017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5E93D-02B4-41A4-A6F2-87B440E4721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845013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E010D-49DB-49A3-9A90-52179DD3CBCE}" type="datetimeFigureOut">
              <a:rPr lang="da-DK" smtClean="0"/>
              <a:t>16-10-2017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5E93D-02B4-41A4-A6F2-87B440E4721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56050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E010D-49DB-49A3-9A90-52179DD3CBCE}" type="datetimeFigureOut">
              <a:rPr lang="da-DK" smtClean="0"/>
              <a:t>16-10-2017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5E93D-02B4-41A4-A6F2-87B440E4721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085653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E010D-49DB-49A3-9A90-52179DD3CBCE}" type="datetimeFigureOut">
              <a:rPr lang="da-DK" smtClean="0"/>
              <a:t>16-10-2017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5E93D-02B4-41A4-A6F2-87B440E4721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929382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E010D-49DB-49A3-9A90-52179DD3CBCE}" type="datetimeFigureOut">
              <a:rPr lang="da-DK" smtClean="0"/>
              <a:t>16-10-2017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5E93D-02B4-41A4-A6F2-87B440E4721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76837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E010D-49DB-49A3-9A90-52179DD3CBCE}" type="datetimeFigureOut">
              <a:rPr lang="da-DK" smtClean="0"/>
              <a:t>16-10-2017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35E93D-02B4-41A4-A6F2-87B440E4721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358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hyperlink" Target="http://thansen.dk/products.asp?c=1614569688&amp;n=1198910236" TargetMode="Externa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www.pixabay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80" y="632520"/>
            <a:ext cx="5760640" cy="2267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kstboks 4"/>
          <p:cNvSpPr txBox="1"/>
          <p:nvPr/>
        </p:nvSpPr>
        <p:spPr>
          <a:xfrm>
            <a:off x="541696" y="9048164"/>
            <a:ext cx="5760640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a-DK" dirty="0" smtClean="0"/>
              <a:t>Af Niels Lund </a:t>
            </a:r>
            <a:r>
              <a:rPr lang="da-DK" dirty="0" err="1" smtClean="0"/>
              <a:t>Fjellander</a:t>
            </a:r>
            <a:endParaRPr lang="da-DK" dirty="0"/>
          </a:p>
        </p:txBody>
      </p:sp>
      <p:sp>
        <p:nvSpPr>
          <p:cNvPr id="6" name="Tekstboks 5"/>
          <p:cNvSpPr txBox="1"/>
          <p:nvPr/>
        </p:nvSpPr>
        <p:spPr>
          <a:xfrm>
            <a:off x="541696" y="7825769"/>
            <a:ext cx="5767624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da-DK" sz="2000" dirty="0" smtClean="0"/>
          </a:p>
          <a:p>
            <a:pPr algn="ctr"/>
            <a:r>
              <a:rPr lang="da-DK" sz="2000" dirty="0" smtClean="0"/>
              <a:t>Navn: _______________________________</a:t>
            </a:r>
          </a:p>
          <a:p>
            <a:pPr algn="ctr"/>
            <a:endParaRPr lang="da-DK" sz="2000" dirty="0"/>
          </a:p>
        </p:txBody>
      </p:sp>
      <p:pic>
        <p:nvPicPr>
          <p:cNvPr id="10" name="Billed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64" y="3008784"/>
            <a:ext cx="2810087" cy="1869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Billed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796" y="3512840"/>
            <a:ext cx="2893173" cy="16274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Billed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932" y="5385048"/>
            <a:ext cx="3568168" cy="18751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2934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boks 1"/>
          <p:cNvSpPr txBox="1"/>
          <p:nvPr/>
        </p:nvSpPr>
        <p:spPr>
          <a:xfrm>
            <a:off x="548680" y="920552"/>
            <a:ext cx="576064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b="1" dirty="0" smtClean="0"/>
              <a:t>Kære elever.</a:t>
            </a:r>
          </a:p>
          <a:p>
            <a:endParaRPr lang="da-DK" sz="1400" dirty="0"/>
          </a:p>
          <a:p>
            <a:r>
              <a:rPr lang="da-DK" sz="1400" dirty="0" smtClean="0"/>
              <a:t>I </a:t>
            </a:r>
            <a:r>
              <a:rPr lang="da-DK" sz="1400" dirty="0"/>
              <a:t>har fået mulighed for at designe jeres egen bil og testkøre den på de tyske motorveje. Udover det skal I købe ekstra udstyr til bilen hos T-Hansen, så den bliver rigtig flot. </a:t>
            </a:r>
          </a:p>
          <a:p>
            <a:r>
              <a:rPr lang="da-DK" sz="1400" dirty="0"/>
              <a:t>Hele opgaven går ud på at designe jeres egen bil, hvor I bruger alt det matematik, som vi har lært indtil videre.</a:t>
            </a:r>
          </a:p>
          <a:p>
            <a:r>
              <a:rPr lang="da-DK" sz="1400" dirty="0"/>
              <a:t>I får en planche, som I kan udstille jeres model, mønstre og alle jeres udregninger og formler på.</a:t>
            </a:r>
          </a:p>
          <a:p>
            <a:r>
              <a:rPr lang="da-DK" sz="1400" dirty="0"/>
              <a:t>Det er vigtigt, at alle de formler I har brugt, bliver skrevet op sammen med jeres mellemregninger og resultater på planchen eller på bilen.</a:t>
            </a:r>
          </a:p>
          <a:p>
            <a:r>
              <a:rPr lang="da-DK" sz="1400" dirty="0"/>
              <a:t>I skal også lave en model af bilen.</a:t>
            </a:r>
          </a:p>
          <a:p>
            <a:endParaRPr lang="da-DK" dirty="0"/>
          </a:p>
        </p:txBody>
      </p:sp>
      <p:sp>
        <p:nvSpPr>
          <p:cNvPr id="3" name="Rektangel 2"/>
          <p:cNvSpPr/>
          <p:nvPr/>
        </p:nvSpPr>
        <p:spPr>
          <a:xfrm>
            <a:off x="548680" y="3800872"/>
            <a:ext cx="5760640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/>
              <a:t>Målestoksforhold 1:25</a:t>
            </a:r>
          </a:p>
        </p:txBody>
      </p:sp>
      <p:sp>
        <p:nvSpPr>
          <p:cNvPr id="4" name="Tekstboks 3"/>
          <p:cNvSpPr txBox="1"/>
          <p:nvPr/>
        </p:nvSpPr>
        <p:spPr>
          <a:xfrm>
            <a:off x="548680" y="4232920"/>
            <a:ext cx="57606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dirty="0"/>
              <a:t>Bunden på jeres bil er </a:t>
            </a:r>
            <a:r>
              <a:rPr lang="da-DK" sz="1400" b="1" dirty="0"/>
              <a:t>175 cm </a:t>
            </a:r>
            <a:r>
              <a:rPr lang="da-DK" sz="1400" dirty="0"/>
              <a:t>bred og </a:t>
            </a:r>
            <a:r>
              <a:rPr lang="da-DK" sz="1400" b="1" dirty="0"/>
              <a:t>400 cm</a:t>
            </a:r>
            <a:r>
              <a:rPr lang="da-DK" sz="1400" dirty="0"/>
              <a:t> lang</a:t>
            </a:r>
            <a:r>
              <a:rPr lang="da-DK" sz="1400" dirty="0" smtClean="0"/>
              <a:t>.</a:t>
            </a:r>
            <a:endParaRPr lang="da-DK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268760" y="4707260"/>
            <a:ext cx="2857500" cy="1143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/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1497360" y="5850260"/>
            <a:ext cx="571500" cy="114300"/>
          </a:xfrm>
          <a:prstGeom prst="ellipse">
            <a:avLst/>
          </a:prstGeom>
          <a:solidFill>
            <a:srgbClr val="80808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/>
          </a:p>
        </p:txBody>
      </p:sp>
      <p:sp>
        <p:nvSpPr>
          <p:cNvPr id="8" name="Oval 6"/>
          <p:cNvSpPr>
            <a:spLocks noChangeArrowheads="1"/>
          </p:cNvSpPr>
          <p:nvPr/>
        </p:nvSpPr>
        <p:spPr bwMode="auto">
          <a:xfrm>
            <a:off x="1497360" y="4592960"/>
            <a:ext cx="571500" cy="114300"/>
          </a:xfrm>
          <a:prstGeom prst="ellipse">
            <a:avLst/>
          </a:prstGeom>
          <a:solidFill>
            <a:srgbClr val="80808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/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3326160" y="4592960"/>
            <a:ext cx="571500" cy="114300"/>
          </a:xfrm>
          <a:prstGeom prst="ellipse">
            <a:avLst/>
          </a:prstGeom>
          <a:solidFill>
            <a:srgbClr val="80808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/>
          </a:p>
        </p:txBody>
      </p:sp>
      <p:sp>
        <p:nvSpPr>
          <p:cNvPr id="10" name="Oval 8"/>
          <p:cNvSpPr>
            <a:spLocks noChangeArrowheads="1"/>
          </p:cNvSpPr>
          <p:nvPr/>
        </p:nvSpPr>
        <p:spPr bwMode="auto">
          <a:xfrm>
            <a:off x="3326160" y="5850260"/>
            <a:ext cx="569913" cy="114300"/>
          </a:xfrm>
          <a:prstGeom prst="ellipse">
            <a:avLst/>
          </a:prstGeom>
          <a:solidFill>
            <a:srgbClr val="80808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/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>
            <a:off x="1268760" y="6283206"/>
            <a:ext cx="12573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arrow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/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3097560" y="6283206"/>
            <a:ext cx="1028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/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2348880" y="6094293"/>
            <a:ext cx="748679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da-DK" altLang="da-DK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400 cm</a:t>
            </a:r>
            <a:endParaRPr kumimoji="0" lang="da-DK" altLang="da-DK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4568552" y="4718129"/>
            <a:ext cx="0" cy="3429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arrow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/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 flipV="1">
            <a:off x="4568552" y="5518229"/>
            <a:ext cx="0" cy="3429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arrow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/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4454252" y="5025008"/>
            <a:ext cx="342900" cy="6286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da-DK" altLang="da-DK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175 cm</a:t>
            </a:r>
            <a:endParaRPr kumimoji="0" lang="da-DK" altLang="da-DK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7" name="Tabel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705009"/>
              </p:ext>
            </p:extLst>
          </p:nvPr>
        </p:nvGraphicFramePr>
        <p:xfrm>
          <a:off x="5376544" y="4893640"/>
          <a:ext cx="859790" cy="426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59790"/>
              </a:tblGrid>
              <a:tr h="426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2400" dirty="0">
                          <a:effectLst/>
                          <a:latin typeface="+mj-lt"/>
                        </a:rPr>
                        <a:t>1:25</a:t>
                      </a:r>
                      <a:endParaRPr lang="da-DK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Tekstboks 17"/>
          <p:cNvSpPr txBox="1"/>
          <p:nvPr/>
        </p:nvSpPr>
        <p:spPr>
          <a:xfrm>
            <a:off x="548680" y="6608018"/>
            <a:ext cx="576064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Tegn bunden af jeres bil i målestoksforhold </a:t>
            </a:r>
            <a:r>
              <a:rPr lang="da-DK" sz="1400" b="1" dirty="0" smtClean="0"/>
              <a:t>1:25 og </a:t>
            </a:r>
            <a:r>
              <a:rPr lang="da-DK" sz="1400" b="1" dirty="0"/>
              <a:t>placer tegningen på jeres planche </a:t>
            </a:r>
            <a:r>
              <a:rPr lang="da-DK" sz="1400" dirty="0"/>
              <a:t>(brug af lommeregner er tilladt)</a:t>
            </a:r>
          </a:p>
          <a:p>
            <a:r>
              <a:rPr lang="da-DK" sz="1400" dirty="0"/>
              <a:t> </a:t>
            </a:r>
          </a:p>
          <a:p>
            <a:pPr lvl="0" algn="ctr"/>
            <a:r>
              <a:rPr lang="da-DK" sz="1400" dirty="0"/>
              <a:t>Bredden på vores tegning skal være: __________________</a:t>
            </a:r>
          </a:p>
          <a:p>
            <a:pPr algn="ctr"/>
            <a:r>
              <a:rPr lang="da-DK" sz="1400" dirty="0"/>
              <a:t> </a:t>
            </a:r>
          </a:p>
          <a:p>
            <a:pPr lvl="0" algn="ctr"/>
            <a:r>
              <a:rPr lang="da-DK" sz="1400" dirty="0"/>
              <a:t>Længden på vores tegning skal være: _________________</a:t>
            </a:r>
          </a:p>
          <a:p>
            <a:r>
              <a:rPr lang="da-DK" sz="1400" b="1" dirty="0"/>
              <a:t> </a:t>
            </a:r>
            <a:endParaRPr lang="da-DK" sz="1400" dirty="0"/>
          </a:p>
          <a:p>
            <a:r>
              <a:rPr lang="da-DK" sz="1400" b="1" dirty="0"/>
              <a:t> </a:t>
            </a:r>
            <a:r>
              <a:rPr lang="da-DK" sz="1400" dirty="0" smtClean="0"/>
              <a:t>Beskriv </a:t>
            </a:r>
            <a:r>
              <a:rPr lang="da-DK" sz="1400" dirty="0"/>
              <a:t>med egne ord hvad i har gjort for at finde målene til jeres tegning: </a:t>
            </a:r>
            <a:r>
              <a:rPr lang="da-DK" sz="1400" dirty="0" smtClean="0"/>
              <a:t>__________________________________________________________________________________________________________________________________________________________________________________________</a:t>
            </a:r>
            <a:endParaRPr lang="da-DK" sz="1400" dirty="0"/>
          </a:p>
          <a:p>
            <a:r>
              <a:rPr lang="da-DK" sz="1400" dirty="0"/>
              <a:t>  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Lav bunden af bilen ud af 4 lister. Husk at den skal passe med de mål, som I har udregnet</a:t>
            </a:r>
            <a:r>
              <a:rPr lang="da-DK" sz="1400" b="1" dirty="0" smtClean="0"/>
              <a:t>.</a:t>
            </a:r>
            <a:endParaRPr lang="da-DK" dirty="0"/>
          </a:p>
        </p:txBody>
      </p:sp>
      <p:sp>
        <p:nvSpPr>
          <p:cNvPr id="20" name="Rektangel 19"/>
          <p:cNvSpPr/>
          <p:nvPr/>
        </p:nvSpPr>
        <p:spPr>
          <a:xfrm>
            <a:off x="548680" y="416496"/>
            <a:ext cx="5760640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/>
              <a:t>Introduktion</a:t>
            </a:r>
            <a:endParaRPr lang="da-DK" sz="1600" b="1" dirty="0"/>
          </a:p>
        </p:txBody>
      </p:sp>
    </p:spTree>
    <p:extLst>
      <p:ext uri="{BB962C8B-B14F-4D97-AF65-F5344CB8AC3E}">
        <p14:creationId xmlns:p14="http://schemas.microsoft.com/office/powerpoint/2010/main" val="176442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548680" y="632520"/>
            <a:ext cx="5760640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/>
              <a:t>Omkreds og areal</a:t>
            </a:r>
            <a:endParaRPr lang="da-DK" sz="1600" b="1" dirty="0"/>
          </a:p>
        </p:txBody>
      </p:sp>
      <p:sp>
        <p:nvSpPr>
          <p:cNvPr id="3" name="Tekstboks 2"/>
          <p:cNvSpPr txBox="1"/>
          <p:nvPr/>
        </p:nvSpPr>
        <p:spPr>
          <a:xfrm>
            <a:off x="563793" y="1208584"/>
            <a:ext cx="576064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da-DK" sz="1400" b="1" dirty="0"/>
              <a:t>Hvad er arealet af bilens bund?  _____________________</a:t>
            </a:r>
            <a:endParaRPr lang="da-DK" sz="1400" dirty="0"/>
          </a:p>
          <a:p>
            <a:r>
              <a:rPr lang="da-DK" sz="1400" dirty="0"/>
              <a:t> </a:t>
            </a:r>
          </a:p>
          <a:p>
            <a:r>
              <a:rPr lang="da-DK" sz="1400" dirty="0" smtClean="0"/>
              <a:t>Beskriv </a:t>
            </a:r>
            <a:r>
              <a:rPr lang="da-DK" sz="1400" dirty="0"/>
              <a:t>med ord hvordan man beregner arealet af en firkant. </a:t>
            </a:r>
            <a:r>
              <a:rPr lang="da-DK" sz="14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da-DK" sz="1400" dirty="0"/>
          </a:p>
          <a:p>
            <a:r>
              <a:rPr lang="da-DK" sz="1400" dirty="0"/>
              <a:t> </a:t>
            </a:r>
          </a:p>
          <a:p>
            <a:r>
              <a:rPr lang="da-DK" sz="1400" dirty="0"/>
              <a:t> </a:t>
            </a:r>
            <a:r>
              <a:rPr lang="da-DK" sz="1400" b="1" dirty="0" smtClean="0"/>
              <a:t>Hvad </a:t>
            </a:r>
            <a:r>
              <a:rPr lang="da-DK" sz="1400" b="1" dirty="0"/>
              <a:t>er omkredsen af bilens bund? _________________</a:t>
            </a:r>
            <a:endParaRPr lang="da-DK" sz="1400" dirty="0"/>
          </a:p>
          <a:p>
            <a:r>
              <a:rPr lang="da-DK" sz="1400" dirty="0"/>
              <a:t> </a:t>
            </a:r>
          </a:p>
          <a:p>
            <a:r>
              <a:rPr lang="da-DK" sz="1400" dirty="0"/>
              <a:t> </a:t>
            </a:r>
            <a:r>
              <a:rPr lang="da-DK" sz="1400" dirty="0" smtClean="0"/>
              <a:t>Beskriv </a:t>
            </a:r>
            <a:r>
              <a:rPr lang="da-DK" sz="1400" dirty="0"/>
              <a:t>med ord hvordan man beregner omkredsen af en firkant. </a:t>
            </a:r>
            <a:r>
              <a:rPr lang="da-DK" sz="14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da-DK" dirty="0"/>
          </a:p>
          <a:p>
            <a:endParaRPr lang="da-DK" dirty="0"/>
          </a:p>
        </p:txBody>
      </p:sp>
      <p:sp>
        <p:nvSpPr>
          <p:cNvPr id="5" name="Rektangel 4"/>
          <p:cNvSpPr/>
          <p:nvPr/>
        </p:nvSpPr>
        <p:spPr>
          <a:xfrm>
            <a:off x="548680" y="4758462"/>
            <a:ext cx="5760640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/>
              <a:t>Omskrivning cm, m og tommer</a:t>
            </a:r>
            <a:endParaRPr lang="da-DK" sz="1600" b="1" dirty="0"/>
          </a:p>
        </p:txBody>
      </p:sp>
      <p:sp>
        <p:nvSpPr>
          <p:cNvPr id="8" name="Rektangel 7"/>
          <p:cNvSpPr/>
          <p:nvPr/>
        </p:nvSpPr>
        <p:spPr>
          <a:xfrm>
            <a:off x="3861048" y="5295037"/>
            <a:ext cx="2160240" cy="95410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400" b="1" dirty="0" smtClean="0"/>
              <a:t>Omskriv målene til meter</a:t>
            </a:r>
          </a:p>
          <a:p>
            <a:pPr algn="ctr"/>
            <a:r>
              <a:rPr lang="da-DK" sz="1400" dirty="0" smtClean="0"/>
              <a:t>Længde ______ m</a:t>
            </a:r>
          </a:p>
          <a:p>
            <a:pPr algn="ctr"/>
            <a:r>
              <a:rPr lang="da-DK" sz="1400" dirty="0" smtClean="0"/>
              <a:t>Bredde  ______ m</a:t>
            </a:r>
          </a:p>
          <a:p>
            <a:pPr algn="ctr"/>
            <a:r>
              <a:rPr lang="da-DK" sz="1400" dirty="0" smtClean="0"/>
              <a:t>Højde    ______ m</a:t>
            </a:r>
            <a:endParaRPr lang="da-DK" sz="1400" dirty="0"/>
          </a:p>
        </p:txBody>
      </p:sp>
      <p:sp>
        <p:nvSpPr>
          <p:cNvPr id="9" name="Rektangel 8"/>
          <p:cNvSpPr/>
          <p:nvPr/>
        </p:nvSpPr>
        <p:spPr>
          <a:xfrm>
            <a:off x="836712" y="5295037"/>
            <a:ext cx="2160240" cy="95410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400" b="1" dirty="0" smtClean="0"/>
              <a:t>Jeres bil har følgende mål:</a:t>
            </a:r>
          </a:p>
          <a:p>
            <a:pPr algn="ctr"/>
            <a:r>
              <a:rPr lang="da-DK" sz="1400" dirty="0" smtClean="0"/>
              <a:t>Længde 400 cm</a:t>
            </a:r>
          </a:p>
          <a:p>
            <a:pPr algn="ctr"/>
            <a:r>
              <a:rPr lang="da-DK" sz="1400" dirty="0" smtClean="0"/>
              <a:t>Bredde   175 cm</a:t>
            </a:r>
          </a:p>
          <a:p>
            <a:pPr algn="ctr"/>
            <a:r>
              <a:rPr lang="da-DK" sz="1400" dirty="0" smtClean="0"/>
              <a:t>Højde     150 cm</a:t>
            </a:r>
            <a:endParaRPr lang="da-DK" sz="1400" dirty="0"/>
          </a:p>
        </p:txBody>
      </p:sp>
      <p:sp>
        <p:nvSpPr>
          <p:cNvPr id="10" name="Tekstboks 9"/>
          <p:cNvSpPr txBox="1"/>
          <p:nvPr/>
        </p:nvSpPr>
        <p:spPr>
          <a:xfrm>
            <a:off x="1988840" y="6519173"/>
            <a:ext cx="4335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dirty="0" smtClean="0"/>
              <a:t>Hjulet er 17” tommer bredt.</a:t>
            </a:r>
          </a:p>
          <a:p>
            <a:endParaRPr lang="da-DK" sz="1400" dirty="0" smtClean="0"/>
          </a:p>
          <a:p>
            <a:endParaRPr lang="da-DK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 smtClean="0"/>
              <a:t>Hvor bredt er hjulet i cm?__________ cm </a:t>
            </a:r>
            <a:endParaRPr lang="da-DK" dirty="0"/>
          </a:p>
        </p:txBody>
      </p:sp>
      <p:graphicFrame>
        <p:nvGraphicFramePr>
          <p:cNvPr id="11" name="Tabel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97608"/>
              </p:ext>
            </p:extLst>
          </p:nvPr>
        </p:nvGraphicFramePr>
        <p:xfrm>
          <a:off x="4845394" y="6462112"/>
          <a:ext cx="1479040" cy="57912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479040"/>
              </a:tblGrid>
              <a:tr h="50405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a-DK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</a:rPr>
                        <a:t>1 tomme = 2,6cm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da-DK" sz="1200" dirty="0">
                          <a:effectLst/>
                        </a:rPr>
                        <a:t> </a:t>
                      </a:r>
                      <a:endParaRPr lang="da-DK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Rektangel 11"/>
          <p:cNvSpPr/>
          <p:nvPr/>
        </p:nvSpPr>
        <p:spPr>
          <a:xfrm>
            <a:off x="541820" y="7566774"/>
            <a:ext cx="5760640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/>
              <a:t>Model af bilen i målestok 1:25</a:t>
            </a:r>
            <a:endParaRPr lang="da-DK" sz="1600" b="1" dirty="0"/>
          </a:p>
        </p:txBody>
      </p:sp>
      <p:sp>
        <p:nvSpPr>
          <p:cNvPr id="13" name="Tekstboks 12"/>
          <p:cNvSpPr txBox="1"/>
          <p:nvPr/>
        </p:nvSpPr>
        <p:spPr>
          <a:xfrm>
            <a:off x="549376" y="8105090"/>
            <a:ext cx="359284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dirty="0"/>
              <a:t>Tegn en model af jeres bil set fra siden, men husk </a:t>
            </a:r>
            <a:r>
              <a:rPr lang="da-DK" sz="1400" dirty="0" smtClean="0"/>
              <a:t>på </a:t>
            </a:r>
            <a:r>
              <a:rPr lang="da-DK" sz="1400" dirty="0"/>
              <a:t>at bilens længde skal være den samme som I har beregnet i opgave 1</a:t>
            </a:r>
            <a:r>
              <a:rPr lang="da-DK" sz="1400" dirty="0" smtClean="0"/>
              <a:t>. Højden </a:t>
            </a:r>
            <a:r>
              <a:rPr lang="da-DK" sz="1400" dirty="0"/>
              <a:t>på bilen må maks. være 6cm.</a:t>
            </a:r>
          </a:p>
          <a:p>
            <a:r>
              <a:rPr lang="da-DK" sz="1400" dirty="0"/>
              <a:t> 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dirty="0" smtClean="0"/>
              <a:t>Lim </a:t>
            </a:r>
            <a:r>
              <a:rPr lang="da-DK" sz="1400" dirty="0"/>
              <a:t>jeres model på siden af bunden, som I har bygget</a:t>
            </a:r>
            <a:r>
              <a:rPr lang="da-DK" sz="1400" dirty="0" smtClean="0"/>
              <a:t>.</a:t>
            </a:r>
            <a:endParaRPr lang="da-DK" dirty="0"/>
          </a:p>
        </p:txBody>
      </p:sp>
      <p:sp>
        <p:nvSpPr>
          <p:cNvPr id="14" name="Line 2"/>
          <p:cNvSpPr>
            <a:spLocks noChangeShapeType="1"/>
          </p:cNvSpPr>
          <p:nvPr/>
        </p:nvSpPr>
        <p:spPr bwMode="auto">
          <a:xfrm flipV="1">
            <a:off x="4293096" y="875684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arrow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/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4123531" y="8184144"/>
            <a:ext cx="342900" cy="5589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vert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da-DK" altLang="da-DK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6 cm</a:t>
            </a:r>
            <a:endParaRPr kumimoji="0" lang="da-DK" altLang="da-DK" sz="3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4320530" y="9129464"/>
            <a:ext cx="198193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da-DK" alt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Bil tegnet fra siden</a:t>
            </a:r>
            <a:endParaRPr kumimoji="0" lang="da-DK" altLang="da-DK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Billede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02" r="9857"/>
          <a:stretch/>
        </p:blipFill>
        <p:spPr>
          <a:xfrm>
            <a:off x="550697" y="6488654"/>
            <a:ext cx="1296144" cy="912618"/>
          </a:xfrm>
          <a:prstGeom prst="rect">
            <a:avLst/>
          </a:prstGeom>
        </p:spPr>
      </p:pic>
      <p:pic>
        <p:nvPicPr>
          <p:cNvPr id="20" name="Billed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353" y="8190979"/>
            <a:ext cx="1695967" cy="66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402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536140" y="632520"/>
            <a:ext cx="5760640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/>
              <a:t>Benzinforbrug: De 4 </a:t>
            </a:r>
            <a:r>
              <a:rPr lang="da-DK" sz="1600" b="1" dirty="0" smtClean="0"/>
              <a:t>regneregler</a:t>
            </a:r>
            <a:endParaRPr lang="da-DK" sz="1600" b="1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00431" y="1028855"/>
            <a:ext cx="5796349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da-DK" alt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Da vi skal en tur til Tyskland, skal vi have fyldt bilen op med benzin. </a:t>
            </a:r>
            <a:endParaRPr kumimoji="0" lang="da-DK" alt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da-DK" alt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Der kan være 45 liter benzin på vores tank. 1 liter benzin koster 10 kr.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da-DK" altLang="da-DK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endParaRPr kumimoji="0" lang="da-DK" alt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da-DK" altLang="da-DK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Hvad koster 45 liter benzin til vores bil? __________Kr.</a:t>
            </a:r>
            <a:endParaRPr kumimoji="0" lang="da-DK" alt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altLang="da-DK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9825722"/>
              </p:ext>
            </p:extLst>
          </p:nvPr>
        </p:nvGraphicFramePr>
        <p:xfrm>
          <a:off x="2323579" y="3080792"/>
          <a:ext cx="2041525" cy="3956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41525"/>
              </a:tblGrid>
              <a:tr h="395605">
                <a:tc>
                  <a:txBody>
                    <a:bodyPr/>
                    <a:lstStyle/>
                    <a:p>
                      <a:pPr marL="114300" algn="ctr">
                        <a:spcAft>
                          <a:spcPts val="0"/>
                        </a:spcAft>
                      </a:pPr>
                      <a:r>
                        <a:rPr lang="da-DK" sz="1400" b="1" dirty="0">
                          <a:effectLst/>
                        </a:rPr>
                        <a:t> </a:t>
                      </a:r>
                      <a:r>
                        <a:rPr lang="da-DK" sz="1400" b="1" dirty="0" smtClean="0">
                          <a:effectLst/>
                        </a:rPr>
                        <a:t>1 </a:t>
                      </a:r>
                      <a:r>
                        <a:rPr lang="da-DK" sz="1400" b="1" dirty="0">
                          <a:effectLst/>
                        </a:rPr>
                        <a:t>liter benzin</a:t>
                      </a:r>
                      <a:r>
                        <a:rPr lang="da-DK" sz="1400" b="1" dirty="0" smtClean="0">
                          <a:effectLst/>
                        </a:rPr>
                        <a:t>: 10 </a:t>
                      </a:r>
                      <a:r>
                        <a:rPr lang="da-DK" sz="1400" b="1" dirty="0">
                          <a:effectLst/>
                        </a:rPr>
                        <a:t>kr.</a:t>
                      </a:r>
                      <a:endParaRPr lang="da-DK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el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9231457"/>
              </p:ext>
            </p:extLst>
          </p:nvPr>
        </p:nvGraphicFramePr>
        <p:xfrm>
          <a:off x="4797152" y="3865751"/>
          <a:ext cx="1371600" cy="12312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71500"/>
                <a:gridCol w="800100"/>
              </a:tblGrid>
              <a:tr h="238125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</a:rPr>
                        <a:t>Benzin</a:t>
                      </a:r>
                      <a:endParaRPr lang="da-DK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</a:tr>
              <a:tr h="2482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</a:rPr>
                        <a:t>Tank 1</a:t>
                      </a:r>
                      <a:endParaRPr lang="da-DK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</a:rPr>
                        <a:t>357 </a:t>
                      </a:r>
                      <a:r>
                        <a:rPr lang="da-DK" sz="1400" dirty="0" smtClean="0">
                          <a:effectLst/>
                        </a:rPr>
                        <a:t>kr</a:t>
                      </a:r>
                      <a:r>
                        <a:rPr lang="da-DK" sz="1400" dirty="0">
                          <a:effectLst/>
                        </a:rPr>
                        <a:t>.</a:t>
                      </a:r>
                      <a:endParaRPr lang="da-DK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482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</a:rPr>
                        <a:t>Tank 2</a:t>
                      </a:r>
                      <a:endParaRPr lang="da-DK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</a:rPr>
                        <a:t>207 </a:t>
                      </a:r>
                      <a:r>
                        <a:rPr lang="da-DK" sz="1400" dirty="0" smtClean="0">
                          <a:effectLst/>
                        </a:rPr>
                        <a:t>kr</a:t>
                      </a:r>
                      <a:r>
                        <a:rPr lang="da-DK" sz="1400" dirty="0">
                          <a:effectLst/>
                        </a:rPr>
                        <a:t>.</a:t>
                      </a:r>
                      <a:endParaRPr lang="da-DK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482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</a:rPr>
                        <a:t>Tank 3</a:t>
                      </a:r>
                      <a:endParaRPr lang="da-DK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</a:rPr>
                        <a:t>432 </a:t>
                      </a:r>
                      <a:r>
                        <a:rPr lang="da-DK" sz="1400" dirty="0" smtClean="0">
                          <a:effectLst/>
                        </a:rPr>
                        <a:t>kr</a:t>
                      </a:r>
                      <a:r>
                        <a:rPr lang="da-DK" sz="1400" dirty="0">
                          <a:effectLst/>
                        </a:rPr>
                        <a:t>.</a:t>
                      </a:r>
                      <a:endParaRPr lang="da-DK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482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</a:rPr>
                        <a:t>Tank 4</a:t>
                      </a:r>
                      <a:endParaRPr lang="da-DK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</a:rPr>
                        <a:t>88 </a:t>
                      </a:r>
                      <a:r>
                        <a:rPr lang="da-DK" sz="1400" dirty="0" smtClean="0">
                          <a:effectLst/>
                        </a:rPr>
                        <a:t>kr.</a:t>
                      </a:r>
                      <a:r>
                        <a:rPr lang="da-DK" sz="1400" dirty="0">
                          <a:effectLst/>
                        </a:rPr>
                        <a:t> </a:t>
                      </a:r>
                      <a:endParaRPr lang="da-DK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500431" y="5239866"/>
            <a:ext cx="5796349" cy="338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alt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Vi har tanket benzin 4 gange på vores Tysklandstur.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alt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Se i skemaet til højre, hvor mange penge vi har brugt ved hver optankning. </a:t>
            </a:r>
            <a:endParaRPr kumimoji="0" lang="da-DK" alt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alt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         </a:t>
            </a:r>
            <a:endParaRPr kumimoji="0" lang="da-DK" alt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a-DK" altLang="da-DK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Hvor mange penge har vi i alt brugt på benzin? __________ kr.</a:t>
            </a:r>
            <a:br>
              <a:rPr kumimoji="0" lang="da-DK" altLang="da-DK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</a:br>
            <a:r>
              <a:rPr kumimoji="0" lang="da-DK" altLang="da-DK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 </a:t>
            </a:r>
            <a:endParaRPr kumimoji="0" lang="da-DK" alt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alt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alt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Vi havde 400 kr. til færgebilletten, men den kostede kun 288 kr.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alt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a-DK" altLang="da-DK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Hvor mange penge har vi tilbage fra færgebilletten? ___________ kr.</a:t>
            </a:r>
            <a:endParaRPr kumimoji="0" lang="da-DK" alt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alt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alt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alt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Vi var 4 personer til at dele færgebilletten på 288 kr.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alt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a-DK" altLang="da-DK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Hvor meget skulle vi hver især betale? ____________ kr.</a:t>
            </a:r>
            <a:endParaRPr kumimoji="0" lang="da-DK" alt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altLang="da-DK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Billed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144" y="1679294"/>
            <a:ext cx="876636" cy="1470635"/>
          </a:xfrm>
          <a:prstGeom prst="rect">
            <a:avLst/>
          </a:prstGeom>
        </p:spPr>
      </p:pic>
      <p:pic>
        <p:nvPicPr>
          <p:cNvPr id="11" name="Billed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40" y="2432720"/>
            <a:ext cx="1452700" cy="224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3564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7"/>
          <a:stretch/>
        </p:blipFill>
        <p:spPr bwMode="auto">
          <a:xfrm>
            <a:off x="4356943" y="1064568"/>
            <a:ext cx="2384425" cy="1392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kstboks 10"/>
          <p:cNvSpPr txBox="1"/>
          <p:nvPr/>
        </p:nvSpPr>
        <p:spPr>
          <a:xfrm>
            <a:off x="548680" y="8769424"/>
            <a:ext cx="57610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Hvad er tallet π (Pi)?______</a:t>
            </a:r>
          </a:p>
          <a:p>
            <a:r>
              <a:rPr lang="da-DK" sz="1400" b="1" dirty="0"/>
              <a:t> 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Hvad er omkredsen af hjulet? </a:t>
            </a:r>
            <a:r>
              <a:rPr lang="da-DK" sz="1400" b="1" dirty="0" smtClean="0"/>
              <a:t>___________</a:t>
            </a:r>
            <a:r>
              <a:rPr lang="da-DK" dirty="0"/>
              <a:t> </a:t>
            </a:r>
          </a:p>
        </p:txBody>
      </p:sp>
      <p:sp>
        <p:nvSpPr>
          <p:cNvPr id="3" name="Rektangel 2"/>
          <p:cNvSpPr/>
          <p:nvPr/>
        </p:nvSpPr>
        <p:spPr>
          <a:xfrm>
            <a:off x="548481" y="632520"/>
            <a:ext cx="5761037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/>
              <a:t>Bagagerummet: rumfang</a:t>
            </a:r>
          </a:p>
        </p:txBody>
      </p:sp>
      <p:sp>
        <p:nvSpPr>
          <p:cNvPr id="6" name="Rektangel 5"/>
          <p:cNvSpPr/>
          <p:nvPr/>
        </p:nvSpPr>
        <p:spPr>
          <a:xfrm>
            <a:off x="548480" y="6198622"/>
            <a:ext cx="5761037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/>
              <a:t>Hjulene diameter, radius, pi (</a:t>
            </a:r>
            <a:r>
              <a:rPr lang="da-DK" sz="1600" b="1" dirty="0">
                <a:sym typeface="Symbol"/>
              </a:rPr>
              <a:t></a:t>
            </a:r>
            <a:r>
              <a:rPr lang="da-DK" sz="1600" b="1" dirty="0" smtClean="0"/>
              <a:t>)</a:t>
            </a:r>
            <a:endParaRPr lang="da-DK" sz="1600" b="1" dirty="0"/>
          </a:p>
        </p:txBody>
      </p:sp>
      <p:graphicFrame>
        <p:nvGraphicFramePr>
          <p:cNvPr id="4" name="Tabel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8409749"/>
              </p:ext>
            </p:extLst>
          </p:nvPr>
        </p:nvGraphicFramePr>
        <p:xfrm>
          <a:off x="548480" y="1208584"/>
          <a:ext cx="2592488" cy="911225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2592488"/>
              </a:tblGrid>
              <a:tr h="2286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b="1" dirty="0">
                          <a:effectLst/>
                        </a:rPr>
                        <a:t>Bagagerummet har følgende mål</a:t>
                      </a:r>
                      <a:r>
                        <a:rPr lang="da-DK" sz="1400" b="1" dirty="0" smtClean="0">
                          <a:effectLst/>
                        </a:rPr>
                        <a:t>:</a:t>
                      </a:r>
                      <a:endParaRPr lang="da-DK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6826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</a:rPr>
                        <a:t>Længde: </a:t>
                      </a:r>
                      <a:r>
                        <a:rPr lang="da-DK" sz="1400" dirty="0" smtClean="0">
                          <a:effectLst/>
                        </a:rPr>
                        <a:t>1 meter</a:t>
                      </a:r>
                      <a:endParaRPr lang="da-DK" sz="14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</a:rPr>
                        <a:t>Bredde:  </a:t>
                      </a:r>
                      <a:r>
                        <a:rPr lang="da-DK" sz="1400" dirty="0" smtClean="0">
                          <a:effectLst/>
                        </a:rPr>
                        <a:t>1,5 meter</a:t>
                      </a:r>
                      <a:endParaRPr lang="da-DK" sz="14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</a:rPr>
                        <a:t>Højde:    </a:t>
                      </a:r>
                      <a:r>
                        <a:rPr lang="da-DK" sz="1400" dirty="0" smtClean="0">
                          <a:effectLst/>
                        </a:rPr>
                        <a:t>0,8 meter</a:t>
                      </a:r>
                      <a:r>
                        <a:rPr lang="da-DK" sz="1400" dirty="0">
                          <a:effectLst/>
                        </a:rPr>
                        <a:t> </a:t>
                      </a:r>
                      <a:endParaRPr lang="da-DK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kstboks 4"/>
          <p:cNvSpPr txBox="1"/>
          <p:nvPr/>
        </p:nvSpPr>
        <p:spPr>
          <a:xfrm>
            <a:off x="548480" y="3437925"/>
            <a:ext cx="35645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Hvilken formel skal man </a:t>
            </a:r>
            <a:r>
              <a:rPr lang="da-DK" sz="1400" b="1" dirty="0" smtClean="0"/>
              <a:t>bruge </a:t>
            </a:r>
            <a:r>
              <a:rPr lang="da-DK" sz="1400" b="1" dirty="0"/>
              <a:t>for at beregne rumfang: </a:t>
            </a:r>
            <a:endParaRPr lang="da-DK" sz="1400" b="1" dirty="0" smtClean="0"/>
          </a:p>
          <a:p>
            <a:pPr lvl="0"/>
            <a:endParaRPr lang="da-DK" sz="1400" dirty="0"/>
          </a:p>
          <a:p>
            <a:pPr lvl="0"/>
            <a:r>
              <a:rPr lang="da-DK" sz="1400" dirty="0" smtClean="0"/>
              <a:t>        ______________</a:t>
            </a:r>
            <a:endParaRPr lang="da-DK" sz="1400" dirty="0"/>
          </a:p>
          <a:p>
            <a:r>
              <a:rPr lang="da-DK" sz="1400" b="1" dirty="0"/>
              <a:t> </a:t>
            </a:r>
            <a:endParaRPr lang="da-DK" sz="1400" dirty="0"/>
          </a:p>
          <a:p>
            <a:r>
              <a:rPr lang="da-DK" sz="1400" b="1" dirty="0"/>
              <a:t> </a:t>
            </a:r>
            <a:endParaRPr lang="da-DK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Hvad rumfanget af bagagerummet</a:t>
            </a:r>
            <a:r>
              <a:rPr lang="da-DK" sz="1400" b="1" dirty="0" smtClean="0"/>
              <a:t>?</a:t>
            </a:r>
          </a:p>
          <a:p>
            <a:pPr lvl="0"/>
            <a:r>
              <a:rPr lang="da-DK" sz="1400" dirty="0" smtClean="0"/>
              <a:t> </a:t>
            </a:r>
            <a:endParaRPr lang="da-DK" sz="1400" dirty="0"/>
          </a:p>
          <a:p>
            <a:r>
              <a:rPr lang="da-DK" sz="1400" dirty="0" smtClean="0"/>
              <a:t>        _____________</a:t>
            </a:r>
            <a:endParaRPr lang="da-DK" sz="1400" dirty="0"/>
          </a:p>
          <a:p>
            <a:r>
              <a:rPr lang="da-DK" sz="1400" b="1" dirty="0"/>
              <a:t> </a:t>
            </a:r>
            <a:endParaRPr lang="da-DK" sz="1400" dirty="0"/>
          </a:p>
          <a:p>
            <a:r>
              <a:rPr lang="da-DK" sz="1400" b="1" dirty="0"/>
              <a:t> </a:t>
            </a:r>
            <a:endParaRPr lang="da-DK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 </a:t>
            </a:r>
            <a:r>
              <a:rPr lang="da-DK" sz="1400" b="1" dirty="0" smtClean="0"/>
              <a:t>Tegn </a:t>
            </a:r>
            <a:r>
              <a:rPr lang="da-DK" sz="1400" b="1" dirty="0"/>
              <a:t>et bagagerum på isometrisk </a:t>
            </a:r>
            <a:r>
              <a:rPr lang="da-DK" sz="1400" b="1" dirty="0" smtClean="0"/>
              <a:t>papir</a:t>
            </a:r>
            <a:endParaRPr lang="da-DK" b="1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256" y="3444260"/>
            <a:ext cx="2405261" cy="860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Tabel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724184"/>
              </p:ext>
            </p:extLst>
          </p:nvPr>
        </p:nvGraphicFramePr>
        <p:xfrm>
          <a:off x="1993245" y="2504728"/>
          <a:ext cx="2871906" cy="5791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71906"/>
              </a:tblGrid>
              <a:tr h="3340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a-DK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b="1" dirty="0">
                          <a:effectLst/>
                        </a:rPr>
                        <a:t>Rumfang=Længde*Bredde*Højde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a-DK" sz="1200" dirty="0">
                          <a:effectLst/>
                        </a:rPr>
                        <a:t> </a:t>
                      </a:r>
                      <a:endParaRPr lang="da-DK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870" y="4478274"/>
            <a:ext cx="1835846" cy="1374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8" name="Tabel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2721094"/>
              </p:ext>
            </p:extLst>
          </p:nvPr>
        </p:nvGraphicFramePr>
        <p:xfrm>
          <a:off x="2708920" y="7617296"/>
          <a:ext cx="3406077" cy="792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6077"/>
              </a:tblGrid>
              <a:tr h="6858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a-DK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b="1" dirty="0">
                          <a:effectLst/>
                        </a:rPr>
                        <a:t>Find omkredsen af hjulet ved at gange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b="1" dirty="0">
                          <a:effectLst/>
                        </a:rPr>
                        <a:t>diameteren med tallet pi (3,14</a:t>
                      </a:r>
                      <a:r>
                        <a:rPr lang="da-DK" sz="1400" b="1" dirty="0" smtClean="0">
                          <a:effectLst/>
                        </a:rPr>
                        <a:t>)</a:t>
                      </a:r>
                      <a:r>
                        <a:rPr lang="da-DK" sz="1400" b="1" dirty="0">
                          <a:effectLst/>
                        </a:rPr>
                        <a:t> 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da-DK" sz="1200" dirty="0">
                          <a:effectLst/>
                        </a:rPr>
                        <a:t> </a:t>
                      </a:r>
                      <a:endParaRPr lang="da-DK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el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4514477"/>
              </p:ext>
            </p:extLst>
          </p:nvPr>
        </p:nvGraphicFramePr>
        <p:xfrm>
          <a:off x="4222600" y="9001094"/>
          <a:ext cx="2087116" cy="4083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87116"/>
              </a:tblGrid>
              <a:tr h="4083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400" b="1" dirty="0">
                          <a:effectLst/>
                        </a:rPr>
                        <a:t>Omkreds= diameter *</a:t>
                      </a:r>
                      <a:r>
                        <a:rPr lang="da-DK" sz="1400" b="1" dirty="0">
                          <a:effectLst/>
                          <a:sym typeface="Symbol"/>
                        </a:rPr>
                        <a:t></a:t>
                      </a:r>
                      <a:endParaRPr lang="da-DK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Tekstboks 9"/>
          <p:cNvSpPr txBox="1"/>
          <p:nvPr/>
        </p:nvSpPr>
        <p:spPr>
          <a:xfrm>
            <a:off x="2287056" y="6609184"/>
            <a:ext cx="43102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Hvad er diameteren på hjulet til </a:t>
            </a:r>
            <a:r>
              <a:rPr lang="da-DK" sz="1400" b="1" dirty="0" smtClean="0"/>
              <a:t>venstre?________</a:t>
            </a:r>
          </a:p>
          <a:p>
            <a:pPr lvl="0"/>
            <a:r>
              <a:rPr lang="da-DK" sz="1400" dirty="0"/>
              <a:t> 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Hvad er </a:t>
            </a:r>
            <a:r>
              <a:rPr lang="da-DK" sz="1400" b="1" dirty="0" err="1"/>
              <a:t>radiusen</a:t>
            </a:r>
            <a:r>
              <a:rPr lang="da-DK" sz="1400" b="1" dirty="0"/>
              <a:t> på hjulet til venstre? </a:t>
            </a:r>
            <a:r>
              <a:rPr lang="da-DK" sz="1400" b="1" dirty="0" smtClean="0"/>
              <a:t>___________</a:t>
            </a:r>
            <a:endParaRPr lang="da-DK" dirty="0"/>
          </a:p>
        </p:txBody>
      </p:sp>
      <p:cxnSp>
        <p:nvCxnSpPr>
          <p:cNvPr id="13" name="Lige pilforbindelse 12"/>
          <p:cNvCxnSpPr/>
          <p:nvPr/>
        </p:nvCxnSpPr>
        <p:spPr>
          <a:xfrm flipV="1">
            <a:off x="4005064" y="5745088"/>
            <a:ext cx="69128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Billede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3" t="6337" r="12774" b="2558"/>
          <a:stretch/>
        </p:blipFill>
        <p:spPr>
          <a:xfrm>
            <a:off x="534958" y="6969223"/>
            <a:ext cx="1752098" cy="1579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5703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548481" y="632520"/>
            <a:ext cx="576064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a-DK" sz="1400" dirty="0"/>
              <a:t>Forklar med egne ord hvordan man beregner omkredsen af en cirkel: </a:t>
            </a:r>
            <a:r>
              <a:rPr lang="da-DK" sz="14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r>
              <a:rPr lang="da-DK" dirty="0"/>
              <a:t> </a:t>
            </a:r>
          </a:p>
        </p:txBody>
      </p:sp>
      <p:sp>
        <p:nvSpPr>
          <p:cNvPr id="3" name="Rektangel 2"/>
          <p:cNvSpPr/>
          <p:nvPr/>
        </p:nvSpPr>
        <p:spPr>
          <a:xfrm>
            <a:off x="542922" y="2072680"/>
            <a:ext cx="5761037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/>
              <a:t>Fra Værløse til Tyskland - klokken</a:t>
            </a:r>
            <a:endParaRPr lang="da-DK" sz="1600" b="1" dirty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a-DK"/>
          </a:p>
        </p:txBody>
      </p:sp>
      <p:sp>
        <p:nvSpPr>
          <p:cNvPr id="6" name="Tekstboks 5"/>
          <p:cNvSpPr txBox="1"/>
          <p:nvPr/>
        </p:nvSpPr>
        <p:spPr>
          <a:xfrm>
            <a:off x="542920" y="2720752"/>
            <a:ext cx="360615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dirty="0"/>
              <a:t>I kører fra Værløse kl. 12:15 og kommer til hotellet i Tyskland kl. 21:35.</a:t>
            </a:r>
          </a:p>
          <a:p>
            <a:r>
              <a:rPr lang="da-DK" sz="1400" dirty="0"/>
              <a:t>  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Hvor lang tid var I om at køre fra Værløse til Tyskland?</a:t>
            </a:r>
            <a:endParaRPr lang="da-DK" sz="1400" dirty="0"/>
          </a:p>
          <a:p>
            <a:r>
              <a:rPr lang="da-DK" sz="1400" dirty="0"/>
              <a:t> </a:t>
            </a:r>
          </a:p>
          <a:p>
            <a:r>
              <a:rPr lang="da-DK" sz="1400" dirty="0"/>
              <a:t> </a:t>
            </a:r>
          </a:p>
          <a:p>
            <a:r>
              <a:rPr lang="da-DK" sz="1400" dirty="0"/>
              <a:t>_______ timer ______ min </a:t>
            </a:r>
          </a:p>
          <a:p>
            <a:r>
              <a:rPr lang="da-DK" dirty="0"/>
              <a:t> </a:t>
            </a:r>
          </a:p>
          <a:p>
            <a:endParaRPr lang="da-DK" dirty="0"/>
          </a:p>
        </p:txBody>
      </p:sp>
      <p:sp>
        <p:nvSpPr>
          <p:cNvPr id="13" name="Rektangel 12"/>
          <p:cNvSpPr/>
          <p:nvPr/>
        </p:nvSpPr>
        <p:spPr>
          <a:xfrm>
            <a:off x="542922" y="5090632"/>
            <a:ext cx="5761037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/>
              <a:t>Benzinforbrug</a:t>
            </a:r>
            <a:endParaRPr lang="da-DK" sz="1600" b="1" dirty="0"/>
          </a:p>
        </p:txBody>
      </p:sp>
      <p:sp>
        <p:nvSpPr>
          <p:cNvPr id="9" name="Tekstboks 8"/>
          <p:cNvSpPr txBox="1"/>
          <p:nvPr/>
        </p:nvSpPr>
        <p:spPr>
          <a:xfrm>
            <a:off x="542920" y="5673080"/>
            <a:ext cx="360615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dirty="0"/>
              <a:t>Vores bil kører 14 km på en liter benzin</a:t>
            </a:r>
            <a:r>
              <a:rPr lang="da-DK" sz="1400" dirty="0" smtClean="0"/>
              <a:t>.</a:t>
            </a:r>
          </a:p>
          <a:p>
            <a:endParaRPr lang="da-DK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Lav et skema der viser hvor mange km vores bil kan køre på 1 L, 2 L, 3 L, 4 L osv. (Lav det evt. i </a:t>
            </a:r>
            <a:r>
              <a:rPr lang="da-DK" sz="1400" b="1" dirty="0" smtClean="0"/>
              <a:t>Excel </a:t>
            </a:r>
            <a:r>
              <a:rPr lang="da-DK" sz="1400" b="1" dirty="0"/>
              <a:t>på computeren)</a:t>
            </a:r>
            <a:endParaRPr lang="da-DK" sz="1400" dirty="0"/>
          </a:p>
          <a:p>
            <a:endParaRPr lang="da-DK" dirty="0"/>
          </a:p>
        </p:txBody>
      </p:sp>
      <p:sp>
        <p:nvSpPr>
          <p:cNvPr id="15" name="Rektangel 14"/>
          <p:cNvSpPr/>
          <p:nvPr/>
        </p:nvSpPr>
        <p:spPr>
          <a:xfrm>
            <a:off x="542920" y="7056761"/>
            <a:ext cx="5761037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/>
              <a:t>Mønstre til betræk til sæderne</a:t>
            </a:r>
            <a:endParaRPr lang="da-DK" sz="1600" b="1" dirty="0"/>
          </a:p>
        </p:txBody>
      </p:sp>
      <p:sp>
        <p:nvSpPr>
          <p:cNvPr id="10" name="Tekstboks 9"/>
          <p:cNvSpPr txBox="1"/>
          <p:nvPr/>
        </p:nvSpPr>
        <p:spPr>
          <a:xfrm>
            <a:off x="542920" y="7833320"/>
            <a:ext cx="36005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da-DK" sz="1400" dirty="0"/>
              <a:t>Lav et mønster med eksempelvis 3-linger, </a:t>
            </a:r>
            <a:r>
              <a:rPr lang="da-DK" sz="1400" dirty="0" smtClean="0"/>
              <a:t>       4-linger </a:t>
            </a:r>
            <a:r>
              <a:rPr lang="da-DK" sz="1400" dirty="0"/>
              <a:t>eller 5-linger. </a:t>
            </a:r>
          </a:p>
          <a:p>
            <a:r>
              <a:rPr lang="da-DK" sz="1400" b="1" dirty="0"/>
              <a:t> </a:t>
            </a:r>
            <a:endParaRPr lang="da-DK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Prøv at spejle dit mønster </a:t>
            </a:r>
            <a:r>
              <a:rPr lang="da-DK" sz="1400" b="1" dirty="0" smtClean="0"/>
              <a:t> </a:t>
            </a:r>
            <a:endParaRPr lang="da-DK" sz="1400" dirty="0"/>
          </a:p>
        </p:txBody>
      </p:sp>
      <p:pic>
        <p:nvPicPr>
          <p:cNvPr id="17" name="Billed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944" y="3776870"/>
            <a:ext cx="1656184" cy="1104122"/>
          </a:xfrm>
          <a:prstGeom prst="rect">
            <a:avLst/>
          </a:prstGeom>
        </p:spPr>
      </p:pic>
      <p:pic>
        <p:nvPicPr>
          <p:cNvPr id="18" name="Billed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798" y="2589595"/>
            <a:ext cx="1583323" cy="1583323"/>
          </a:xfrm>
          <a:prstGeom prst="rect">
            <a:avLst/>
          </a:prstGeom>
        </p:spPr>
      </p:pic>
      <p:pic>
        <p:nvPicPr>
          <p:cNvPr id="19" name="Billed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494" y="8422765"/>
            <a:ext cx="1565479" cy="994731"/>
          </a:xfrm>
          <a:prstGeom prst="rect">
            <a:avLst/>
          </a:prstGeom>
        </p:spPr>
      </p:pic>
      <p:pic>
        <p:nvPicPr>
          <p:cNvPr id="20" name="Billede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49"/>
          <a:stretch/>
        </p:blipFill>
        <p:spPr>
          <a:xfrm>
            <a:off x="4763672" y="7689304"/>
            <a:ext cx="1540287" cy="1140303"/>
          </a:xfrm>
          <a:prstGeom prst="rect">
            <a:avLst/>
          </a:prstGeom>
        </p:spPr>
      </p:pic>
      <p:pic>
        <p:nvPicPr>
          <p:cNvPr id="22" name="Billed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112" y="5601072"/>
            <a:ext cx="1717722" cy="1287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3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542921" y="632520"/>
            <a:ext cx="5761037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/>
              <a:t>Geometriske figurer</a:t>
            </a:r>
            <a:endParaRPr lang="da-DK" sz="1600" b="1" dirty="0"/>
          </a:p>
        </p:txBody>
      </p:sp>
      <p:sp>
        <p:nvSpPr>
          <p:cNvPr id="3" name="Tekstboks 2"/>
          <p:cNvSpPr txBox="1"/>
          <p:nvPr/>
        </p:nvSpPr>
        <p:spPr>
          <a:xfrm>
            <a:off x="548481" y="1136576"/>
            <a:ext cx="5761037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dirty="0"/>
              <a:t>Design 2 forskellige højtaler ud fra forskellige geometriske figurer (kvadrat, rektangel, retvinklet trekant, ensvinklet trekant, cirkler, pyramider, </a:t>
            </a:r>
            <a:r>
              <a:rPr lang="da-DK" sz="1400" dirty="0" err="1"/>
              <a:t>rhombe</a:t>
            </a:r>
            <a:r>
              <a:rPr lang="da-DK" sz="1400" dirty="0"/>
              <a:t>, parallelogram, cylinder)</a:t>
            </a:r>
          </a:p>
          <a:p>
            <a:r>
              <a:rPr lang="da-DK" sz="1400" dirty="0"/>
              <a:t> </a:t>
            </a:r>
            <a:endParaRPr lang="da-DK" sz="1400" dirty="0" smtClean="0"/>
          </a:p>
          <a:p>
            <a:endParaRPr lang="da-DK" sz="1400" dirty="0"/>
          </a:p>
          <a:p>
            <a:r>
              <a:rPr lang="en-GB" sz="1400" dirty="0" err="1"/>
              <a:t>Figur</a:t>
            </a:r>
            <a:r>
              <a:rPr lang="en-GB" sz="1400" dirty="0"/>
              <a:t> 1</a:t>
            </a:r>
            <a:r>
              <a:rPr lang="en-GB" sz="1400" dirty="0" smtClean="0"/>
              <a:t>__________    </a:t>
            </a:r>
            <a:r>
              <a:rPr lang="en-GB" sz="1400" dirty="0" err="1"/>
              <a:t>Figur</a:t>
            </a:r>
            <a:r>
              <a:rPr lang="en-GB" sz="1400" dirty="0"/>
              <a:t> 2</a:t>
            </a:r>
            <a:r>
              <a:rPr lang="en-GB" sz="1400" dirty="0" smtClean="0"/>
              <a:t>__________</a:t>
            </a:r>
            <a:endParaRPr lang="da-DK" sz="1400" dirty="0"/>
          </a:p>
          <a:p>
            <a:r>
              <a:rPr lang="en-GB" sz="1400" dirty="0"/>
              <a:t> </a:t>
            </a:r>
            <a:endParaRPr lang="da-DK" sz="1400" dirty="0"/>
          </a:p>
          <a:p>
            <a:r>
              <a:rPr lang="en-GB" sz="1400" dirty="0" err="1" smtClean="0"/>
              <a:t>Figur</a:t>
            </a:r>
            <a:r>
              <a:rPr lang="en-GB" sz="1400" dirty="0" smtClean="0"/>
              <a:t> 3__________    </a:t>
            </a:r>
            <a:r>
              <a:rPr lang="en-GB" sz="1400" dirty="0" err="1" smtClean="0"/>
              <a:t>Figur</a:t>
            </a:r>
            <a:r>
              <a:rPr lang="en-GB" sz="1400" dirty="0" smtClean="0"/>
              <a:t> </a:t>
            </a:r>
            <a:r>
              <a:rPr lang="en-GB" sz="1400" dirty="0"/>
              <a:t>4__________ </a:t>
            </a:r>
            <a:r>
              <a:rPr lang="en-GB" sz="1400" dirty="0" smtClean="0"/>
              <a:t>  </a:t>
            </a:r>
          </a:p>
          <a:p>
            <a:endParaRPr lang="en-GB" sz="1400" dirty="0"/>
          </a:p>
          <a:p>
            <a:r>
              <a:rPr lang="en-GB" sz="1400" dirty="0" err="1" smtClean="0"/>
              <a:t>Figur</a:t>
            </a:r>
            <a:r>
              <a:rPr lang="en-GB" sz="1400" dirty="0" smtClean="0"/>
              <a:t> </a:t>
            </a:r>
            <a:r>
              <a:rPr lang="en-GB" sz="1400" dirty="0"/>
              <a:t>5__________ </a:t>
            </a:r>
            <a:r>
              <a:rPr lang="en-GB" sz="1400" dirty="0" smtClean="0"/>
              <a:t>   </a:t>
            </a:r>
            <a:r>
              <a:rPr lang="en-GB" sz="1400" dirty="0" err="1" smtClean="0"/>
              <a:t>Figur</a:t>
            </a:r>
            <a:r>
              <a:rPr lang="en-GB" sz="1400" dirty="0" smtClean="0"/>
              <a:t> </a:t>
            </a:r>
            <a:r>
              <a:rPr lang="en-GB" sz="1400" dirty="0"/>
              <a:t>6__________ </a:t>
            </a:r>
            <a:endParaRPr lang="da-DK" sz="1400" dirty="0"/>
          </a:p>
          <a:p>
            <a:endParaRPr lang="da-DK" dirty="0"/>
          </a:p>
        </p:txBody>
      </p:sp>
      <p:sp>
        <p:nvSpPr>
          <p:cNvPr id="4" name="Rektangel 3"/>
          <p:cNvSpPr/>
          <p:nvPr/>
        </p:nvSpPr>
        <p:spPr>
          <a:xfrm>
            <a:off x="533989" y="4182398"/>
            <a:ext cx="5761037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/>
              <a:t>Indkøb hos T-Hansen</a:t>
            </a:r>
            <a:endParaRPr lang="da-DK" sz="1600" b="1" dirty="0"/>
          </a:p>
        </p:txBody>
      </p:sp>
      <p:sp>
        <p:nvSpPr>
          <p:cNvPr id="5" name="Tekstboks 4"/>
          <p:cNvSpPr txBox="1"/>
          <p:nvPr/>
        </p:nvSpPr>
        <p:spPr>
          <a:xfrm>
            <a:off x="533989" y="4736976"/>
            <a:ext cx="36150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dirty="0"/>
              <a:t>Køb ind hos T-Hansen til jeres bil for ca. 7000 kr. og lav derefter et samlet regnskab i </a:t>
            </a:r>
            <a:r>
              <a:rPr lang="da-DK" sz="1400" dirty="0" smtClean="0"/>
              <a:t>Excel </a:t>
            </a:r>
            <a:r>
              <a:rPr lang="da-DK" sz="1400" dirty="0"/>
              <a:t>over hvor meget I har brugt, og hvad I har brugt pengene på</a:t>
            </a:r>
            <a:r>
              <a:rPr lang="da-DK" sz="1400" dirty="0" smtClean="0"/>
              <a:t>.</a:t>
            </a:r>
            <a:endParaRPr lang="da-DK" dirty="0"/>
          </a:p>
        </p:txBody>
      </p:sp>
      <p:sp>
        <p:nvSpPr>
          <p:cNvPr id="6" name="Rektangel 5"/>
          <p:cNvSpPr/>
          <p:nvPr/>
        </p:nvSpPr>
        <p:spPr>
          <a:xfrm>
            <a:off x="533988" y="6537176"/>
            <a:ext cx="5761037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/>
              <a:t>På vej hjem igen – pizza og brøker</a:t>
            </a:r>
            <a:endParaRPr lang="da-DK" sz="1600" b="1" dirty="0"/>
          </a:p>
        </p:txBody>
      </p:sp>
      <p:sp>
        <p:nvSpPr>
          <p:cNvPr id="7" name="Tekstboks 6"/>
          <p:cNvSpPr txBox="1"/>
          <p:nvPr/>
        </p:nvSpPr>
        <p:spPr>
          <a:xfrm>
            <a:off x="542921" y="7041232"/>
            <a:ext cx="433517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dirty="0"/>
              <a:t>På vej hjem stopper i på et pizzeria for at spise. I køber en stor familiepizza til 5 personer. </a:t>
            </a:r>
          </a:p>
          <a:p>
            <a:r>
              <a:rPr lang="da-DK" sz="1400" dirty="0"/>
              <a:t> 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Hvor stor en del får hver person? _______________</a:t>
            </a:r>
            <a:endParaRPr lang="da-DK" sz="1400" dirty="0"/>
          </a:p>
          <a:p>
            <a:r>
              <a:rPr lang="da-DK" sz="1400" b="1" dirty="0"/>
              <a:t> </a:t>
            </a:r>
            <a:endParaRPr lang="da-DK" sz="1400" b="1" dirty="0" smtClean="0"/>
          </a:p>
          <a:p>
            <a:endParaRPr lang="da-DK" sz="1400" dirty="0"/>
          </a:p>
          <a:p>
            <a:r>
              <a:rPr lang="da-DK" sz="1400" dirty="0"/>
              <a:t>Familien består af 3 piger og to drenge.</a:t>
            </a:r>
          </a:p>
          <a:p>
            <a:r>
              <a:rPr lang="da-DK" sz="1400" b="1" dirty="0"/>
              <a:t> </a:t>
            </a:r>
            <a:endParaRPr lang="da-DK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Hvor stor en del får drengene? _________</a:t>
            </a:r>
            <a:endParaRPr lang="da-DK" sz="1400" dirty="0"/>
          </a:p>
          <a:p>
            <a:r>
              <a:rPr lang="da-DK" sz="1400" dirty="0"/>
              <a:t> 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a-DK" sz="1400" b="1" dirty="0"/>
              <a:t>Hvor stor en del får pigerne</a:t>
            </a:r>
            <a:r>
              <a:rPr lang="da-DK" sz="1400" b="1" dirty="0" smtClean="0"/>
              <a:t>?</a:t>
            </a:r>
            <a:r>
              <a:rPr lang="da-DK" sz="1400" dirty="0" smtClean="0"/>
              <a:t>_________</a:t>
            </a:r>
            <a:endParaRPr lang="da-DK" sz="1400" dirty="0"/>
          </a:p>
        </p:txBody>
      </p:sp>
      <p:pic>
        <p:nvPicPr>
          <p:cNvPr id="8" name="Billed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200" y="8296261"/>
            <a:ext cx="1735318" cy="1156878"/>
          </a:xfrm>
          <a:prstGeom prst="rect">
            <a:avLst/>
          </a:prstGeom>
        </p:spPr>
      </p:pic>
      <p:pic>
        <p:nvPicPr>
          <p:cNvPr id="9" name="Billed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504" y="3002842"/>
            <a:ext cx="1615181" cy="932515"/>
          </a:xfrm>
          <a:prstGeom prst="rect">
            <a:avLst/>
          </a:prstGeom>
        </p:spPr>
      </p:pic>
      <p:pic>
        <p:nvPicPr>
          <p:cNvPr id="10" name="Billed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41" r="9002"/>
          <a:stretch/>
        </p:blipFill>
        <p:spPr>
          <a:xfrm>
            <a:off x="4486594" y="1712640"/>
            <a:ext cx="1201003" cy="1069217"/>
          </a:xfrm>
          <a:prstGeom prst="rect">
            <a:avLst/>
          </a:prstGeom>
        </p:spPr>
      </p:pic>
      <p:sp>
        <p:nvSpPr>
          <p:cNvPr id="11" name="Tekstboks 10"/>
          <p:cNvSpPr txBox="1"/>
          <p:nvPr/>
        </p:nvSpPr>
        <p:spPr>
          <a:xfrm>
            <a:off x="548482" y="5961112"/>
            <a:ext cx="574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Link:  </a:t>
            </a:r>
            <a:r>
              <a:rPr lang="en-GB" sz="1400" u="sng" dirty="0" smtClean="0">
                <a:hlinkClick r:id="rId5"/>
              </a:rPr>
              <a:t>http://thansen.dk/products.asp?c=1614569688&amp;n=1198910236</a:t>
            </a:r>
            <a:endParaRPr lang="da-DK" dirty="0"/>
          </a:p>
        </p:txBody>
      </p:sp>
      <p:pic>
        <p:nvPicPr>
          <p:cNvPr id="12" name="Billed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192" y="4736976"/>
            <a:ext cx="1464096" cy="1117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6012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533988" y="632520"/>
            <a:ext cx="5761037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/>
              <a:t>Find selv på 3 opgaver</a:t>
            </a:r>
            <a:endParaRPr lang="da-DK" sz="1600" b="1" dirty="0"/>
          </a:p>
        </p:txBody>
      </p:sp>
      <p:sp>
        <p:nvSpPr>
          <p:cNvPr id="3" name="Tekstboks 2"/>
          <p:cNvSpPr txBox="1"/>
          <p:nvPr/>
        </p:nvSpPr>
        <p:spPr>
          <a:xfrm>
            <a:off x="548481" y="1319774"/>
            <a:ext cx="57610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dirty="0"/>
              <a:t>Lav selv 3 opgaver der omhandler din bil</a:t>
            </a:r>
            <a:r>
              <a:rPr lang="da-DK" sz="1400" dirty="0" smtClean="0"/>
              <a:t>.</a:t>
            </a:r>
            <a:endParaRPr lang="da-DK" sz="1400" dirty="0"/>
          </a:p>
        </p:txBody>
      </p:sp>
    </p:spTree>
    <p:extLst>
      <p:ext uri="{BB962C8B-B14F-4D97-AF65-F5344CB8AC3E}">
        <p14:creationId xmlns:p14="http://schemas.microsoft.com/office/powerpoint/2010/main" val="668990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533988" y="632520"/>
            <a:ext cx="5761037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a-DK" sz="1600" b="1" dirty="0"/>
              <a:t>U</a:t>
            </a:r>
            <a:r>
              <a:rPr lang="da-DK" sz="1600" b="1" dirty="0" smtClean="0"/>
              <a:t>dgivelsen</a:t>
            </a:r>
            <a:endParaRPr lang="da-DK" sz="1600" b="1" dirty="0"/>
          </a:p>
        </p:txBody>
      </p:sp>
      <p:sp>
        <p:nvSpPr>
          <p:cNvPr id="3" name="Tekstboks 2"/>
          <p:cNvSpPr txBox="1"/>
          <p:nvPr/>
        </p:nvSpPr>
        <p:spPr>
          <a:xfrm>
            <a:off x="533988" y="1640632"/>
            <a:ext cx="5761037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1400" dirty="0" smtClean="0"/>
              <a:t>Tak, fordi du hentede mit materiale.</a:t>
            </a:r>
          </a:p>
          <a:p>
            <a:pPr algn="ctr"/>
            <a:endParaRPr lang="da-DK" sz="1400" dirty="0" smtClean="0"/>
          </a:p>
          <a:p>
            <a:pPr algn="ctr"/>
            <a:r>
              <a:rPr lang="da-DK" sz="1400" dirty="0" smtClean="0"/>
              <a:t>Dette materialer er udarbejdet af Niels Lund </a:t>
            </a:r>
            <a:r>
              <a:rPr lang="da-DK" sz="1400" dirty="0" err="1" smtClean="0"/>
              <a:t>Fjellander</a:t>
            </a:r>
            <a:r>
              <a:rPr lang="da-DK" sz="1400" dirty="0" smtClean="0"/>
              <a:t>.</a:t>
            </a:r>
          </a:p>
          <a:p>
            <a:pPr algn="ctr"/>
            <a:endParaRPr lang="da-DK" sz="1400" dirty="0" smtClean="0"/>
          </a:p>
          <a:p>
            <a:pPr algn="ctr"/>
            <a:endParaRPr lang="da-DK" sz="1400" dirty="0"/>
          </a:p>
          <a:p>
            <a:pPr algn="ctr"/>
            <a:endParaRPr lang="da-DK" sz="1400" dirty="0" smtClean="0"/>
          </a:p>
          <a:p>
            <a:pPr algn="ctr"/>
            <a:endParaRPr lang="da-DK" sz="1400" dirty="0"/>
          </a:p>
          <a:p>
            <a:pPr algn="ctr"/>
            <a:r>
              <a:rPr lang="da-DK" sz="1400" dirty="0" smtClean="0"/>
              <a:t>Billederne/illustrationerne til dette materialer hentet her:</a:t>
            </a:r>
          </a:p>
          <a:p>
            <a:pPr algn="ctr"/>
            <a:endParaRPr lang="da-DK" sz="1400" dirty="0"/>
          </a:p>
          <a:p>
            <a:pPr algn="ctr"/>
            <a:r>
              <a:rPr lang="da-DK" sz="1400" dirty="0" smtClean="0">
                <a:hlinkClick r:id="rId2"/>
              </a:rPr>
              <a:t>www.pixabay.com</a:t>
            </a:r>
            <a:endParaRPr lang="da-DK" sz="1400" dirty="0" smtClean="0"/>
          </a:p>
          <a:p>
            <a:pPr algn="ctr"/>
            <a:endParaRPr lang="da-DK" sz="1400" dirty="0"/>
          </a:p>
        </p:txBody>
      </p:sp>
      <p:pic>
        <p:nvPicPr>
          <p:cNvPr id="4" name="Billed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300" y="4017640"/>
            <a:ext cx="12954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17097"/>
      </p:ext>
    </p:extLst>
  </p:cSld>
  <p:clrMapOvr>
    <a:masterClrMapping/>
  </p:clrMapOvr>
</p:sld>
</file>

<file path=ppt/theme/theme1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698</Words>
  <Application>Microsoft Office PowerPoint</Application>
  <PresentationFormat>A4 (210 x 297 mm)</PresentationFormat>
  <Paragraphs>167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9</vt:i4>
      </vt:variant>
    </vt:vector>
  </HeadingPairs>
  <TitlesOfParts>
    <vt:vector size="10" baseType="lpstr">
      <vt:lpstr>Kontortema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Windows-bruger</dc:creator>
  <cp:lastModifiedBy>Windows-bruger</cp:lastModifiedBy>
  <cp:revision>16</cp:revision>
  <dcterms:created xsi:type="dcterms:W3CDTF">2017-10-16T11:23:55Z</dcterms:created>
  <dcterms:modified xsi:type="dcterms:W3CDTF">2017-10-16T15:33:39Z</dcterms:modified>
</cp:coreProperties>
</file>